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63" r:id="rId5"/>
    <p:sldId id="260" r:id="rId6"/>
    <p:sldId id="264" r:id="rId7"/>
    <p:sldId id="265" r:id="rId8"/>
    <p:sldId id="266" r:id="rId9"/>
    <p:sldId id="269" r:id="rId10"/>
    <p:sldId id="267" r:id="rId11"/>
    <p:sldId id="270" r:id="rId12"/>
    <p:sldId id="268"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69"/>
  </p:normalViewPr>
  <p:slideViewPr>
    <p:cSldViewPr snapToGrid="0" snapToObjects="1">
      <p:cViewPr>
        <p:scale>
          <a:sx n="78" d="100"/>
          <a:sy n="78" d="100"/>
        </p:scale>
        <p:origin x="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988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1530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960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06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80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45083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5058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0027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7162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pPr/>
              <a:t>5/16/2020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63338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3901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5/16/2020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2502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6E7732-179B-F24E-901F-3EA2A1BEF949}"/>
              </a:ext>
            </a:extLst>
          </p:cNvPr>
          <p:cNvSpPr>
            <a:spLocks noGrp="1"/>
          </p:cNvSpPr>
          <p:nvPr>
            <p:ph type="ctrTitle"/>
          </p:nvPr>
        </p:nvSpPr>
        <p:spPr>
          <a:xfrm>
            <a:off x="1756042" y="1433756"/>
            <a:ext cx="8679915" cy="2805735"/>
          </a:xfrm>
        </p:spPr>
        <p:txBody>
          <a:bodyPr>
            <a:normAutofit fontScale="90000"/>
          </a:bodyPr>
          <a:lstStyle/>
          <a:p>
            <a:pPr>
              <a:lnSpc>
                <a:spcPct val="150000"/>
              </a:lnSpc>
            </a:pPr>
            <a:br>
              <a:rPr lang="it-IT" b="1" dirty="0">
                <a:solidFill>
                  <a:schemeClr val="tx1"/>
                </a:solidFill>
              </a:rPr>
            </a:br>
            <a:br>
              <a:rPr lang="it-IT" sz="4000" b="1" dirty="0">
                <a:solidFill>
                  <a:schemeClr val="tx1"/>
                </a:solidFill>
              </a:rPr>
            </a:br>
            <a:r>
              <a:rPr lang="it-IT" sz="4000" b="1" dirty="0">
                <a:solidFill>
                  <a:schemeClr val="tx1"/>
                </a:solidFill>
              </a:rPr>
              <a:t>IBM CAPSTONE FINAL PROJECT</a:t>
            </a:r>
            <a:br>
              <a:rPr lang="en" b="1" dirty="0"/>
            </a:br>
            <a:r>
              <a:rPr lang="en-US" sz="2200" b="1" dirty="0">
                <a:solidFill>
                  <a:schemeClr val="tx1"/>
                </a:solidFill>
              </a:rPr>
              <a:t>Predict the Best District for the House Investment Based on the infrastructure facility</a:t>
            </a:r>
            <a:endParaRPr lang="it-IT" b="1" dirty="0">
              <a:solidFill>
                <a:schemeClr val="tx1"/>
              </a:solidFill>
            </a:endParaRPr>
          </a:p>
        </p:txBody>
      </p:sp>
    </p:spTree>
    <p:extLst>
      <p:ext uri="{BB962C8B-B14F-4D97-AF65-F5344CB8AC3E}">
        <p14:creationId xmlns:p14="http://schemas.microsoft.com/office/powerpoint/2010/main" val="2980478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396E-4D12-4A3A-9101-AFDA04FC081D}"/>
              </a:ext>
            </a:extLst>
          </p:cNvPr>
          <p:cNvSpPr>
            <a:spLocks noGrp="1"/>
          </p:cNvSpPr>
          <p:nvPr>
            <p:ph type="title"/>
          </p:nvPr>
        </p:nvSpPr>
        <p:spPr/>
        <p:txBody>
          <a:bodyPr/>
          <a:lstStyle/>
          <a:p>
            <a:r>
              <a:rPr lang="en-US" dirty="0"/>
              <a:t>Step 3: Visualize the data</a:t>
            </a:r>
          </a:p>
        </p:txBody>
      </p:sp>
      <p:sp>
        <p:nvSpPr>
          <p:cNvPr id="7" name="TextBox 6">
            <a:extLst>
              <a:ext uri="{FF2B5EF4-FFF2-40B4-BE49-F238E27FC236}">
                <a16:creationId xmlns:a16="http://schemas.microsoft.com/office/drawing/2014/main" id="{2CD90095-0BB1-499B-9426-B0EC9AB827EF}"/>
              </a:ext>
            </a:extLst>
          </p:cNvPr>
          <p:cNvSpPr txBox="1"/>
          <p:nvPr/>
        </p:nvSpPr>
        <p:spPr>
          <a:xfrm>
            <a:off x="1249680" y="1942902"/>
            <a:ext cx="10244328" cy="369332"/>
          </a:xfrm>
          <a:prstGeom prst="rect">
            <a:avLst/>
          </a:prstGeom>
          <a:noFill/>
        </p:spPr>
        <p:txBody>
          <a:bodyPr wrap="square" rtlCol="0">
            <a:spAutoFit/>
          </a:bodyPr>
          <a:lstStyle/>
          <a:p>
            <a:r>
              <a:rPr lang="en-US" dirty="0"/>
              <a:t>Let’s zoom the data, We take two sample, South west of the Seoul and North east of the Seoul</a:t>
            </a:r>
          </a:p>
        </p:txBody>
      </p:sp>
      <p:pic>
        <p:nvPicPr>
          <p:cNvPr id="11" name="Picture 10">
            <a:extLst>
              <a:ext uri="{FF2B5EF4-FFF2-40B4-BE49-F238E27FC236}">
                <a16:creationId xmlns:a16="http://schemas.microsoft.com/office/drawing/2014/main" id="{8C58ADAC-FCC1-4026-B196-CEFCE3B90640}"/>
              </a:ext>
            </a:extLst>
          </p:cNvPr>
          <p:cNvPicPr>
            <a:picLocks noChangeAspect="1"/>
          </p:cNvPicPr>
          <p:nvPr/>
        </p:nvPicPr>
        <p:blipFill>
          <a:blip r:embed="rId2"/>
          <a:stretch>
            <a:fillRect/>
          </a:stretch>
        </p:blipFill>
        <p:spPr>
          <a:xfrm>
            <a:off x="6096000" y="2754427"/>
            <a:ext cx="4846320" cy="2367413"/>
          </a:xfrm>
          <a:prstGeom prst="rect">
            <a:avLst/>
          </a:prstGeom>
        </p:spPr>
      </p:pic>
      <p:pic>
        <p:nvPicPr>
          <p:cNvPr id="13" name="Picture 12">
            <a:extLst>
              <a:ext uri="{FF2B5EF4-FFF2-40B4-BE49-F238E27FC236}">
                <a16:creationId xmlns:a16="http://schemas.microsoft.com/office/drawing/2014/main" id="{23ACD836-EAF1-4EA9-932B-3EB61216B410}"/>
              </a:ext>
            </a:extLst>
          </p:cNvPr>
          <p:cNvPicPr>
            <a:picLocks noChangeAspect="1"/>
          </p:cNvPicPr>
          <p:nvPr/>
        </p:nvPicPr>
        <p:blipFill rotWithShape="1">
          <a:blip r:embed="rId3"/>
          <a:srcRect r="38730" b="45891"/>
          <a:stretch/>
        </p:blipFill>
        <p:spPr>
          <a:xfrm>
            <a:off x="1097280" y="2713181"/>
            <a:ext cx="4846320" cy="2407460"/>
          </a:xfrm>
          <a:prstGeom prst="rect">
            <a:avLst/>
          </a:prstGeom>
        </p:spPr>
      </p:pic>
    </p:spTree>
    <p:extLst>
      <p:ext uri="{BB962C8B-B14F-4D97-AF65-F5344CB8AC3E}">
        <p14:creationId xmlns:p14="http://schemas.microsoft.com/office/powerpoint/2010/main" val="368666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669A-3274-4AC1-901F-B6BEB49EC3D9}"/>
              </a:ext>
            </a:extLst>
          </p:cNvPr>
          <p:cNvSpPr>
            <a:spLocks noGrp="1"/>
          </p:cNvSpPr>
          <p:nvPr>
            <p:ph type="title"/>
          </p:nvPr>
        </p:nvSpPr>
        <p:spPr/>
        <p:txBody>
          <a:bodyPr/>
          <a:lstStyle/>
          <a:p>
            <a:r>
              <a:rPr lang="en-US" dirty="0"/>
              <a:t>Step 4: Using K-means</a:t>
            </a:r>
          </a:p>
        </p:txBody>
      </p:sp>
      <p:sp>
        <p:nvSpPr>
          <p:cNvPr id="3" name="Content Placeholder 2">
            <a:extLst>
              <a:ext uri="{FF2B5EF4-FFF2-40B4-BE49-F238E27FC236}">
                <a16:creationId xmlns:a16="http://schemas.microsoft.com/office/drawing/2014/main" id="{B96D0AAF-DA8B-42FB-9444-1329E5C3EBBD}"/>
              </a:ext>
            </a:extLst>
          </p:cNvPr>
          <p:cNvSpPr>
            <a:spLocks noGrp="1"/>
          </p:cNvSpPr>
          <p:nvPr>
            <p:ph idx="1"/>
          </p:nvPr>
        </p:nvSpPr>
        <p:spPr/>
        <p:txBody>
          <a:bodyPr/>
          <a:lstStyle/>
          <a:p>
            <a:r>
              <a:rPr lang="en-US" dirty="0"/>
              <a:t>Even after zoomed the data, it is too hard to identify what kind of facility that each district has the most</a:t>
            </a:r>
          </a:p>
          <a:p>
            <a:r>
              <a:rPr lang="en-US" dirty="0"/>
              <a:t>So we will use the K-means cluster to identify it. In this case we will compare the number of the facilities with the population and the area</a:t>
            </a:r>
          </a:p>
        </p:txBody>
      </p:sp>
      <p:pic>
        <p:nvPicPr>
          <p:cNvPr id="4" name="Picture 3">
            <a:extLst>
              <a:ext uri="{FF2B5EF4-FFF2-40B4-BE49-F238E27FC236}">
                <a16:creationId xmlns:a16="http://schemas.microsoft.com/office/drawing/2014/main" id="{3AF6F4B5-8A7A-4C6E-9428-0361002D36DD}"/>
              </a:ext>
            </a:extLst>
          </p:cNvPr>
          <p:cNvPicPr>
            <a:picLocks noChangeAspect="1"/>
          </p:cNvPicPr>
          <p:nvPr/>
        </p:nvPicPr>
        <p:blipFill rotWithShape="1">
          <a:blip r:embed="rId2"/>
          <a:srcRect l="9274" t="43727" r="15162" b="18853"/>
          <a:stretch/>
        </p:blipFill>
        <p:spPr>
          <a:xfrm>
            <a:off x="1288026" y="3302874"/>
            <a:ext cx="9212826" cy="2566220"/>
          </a:xfrm>
          <a:prstGeom prst="rect">
            <a:avLst/>
          </a:prstGeom>
        </p:spPr>
      </p:pic>
    </p:spTree>
    <p:extLst>
      <p:ext uri="{BB962C8B-B14F-4D97-AF65-F5344CB8AC3E}">
        <p14:creationId xmlns:p14="http://schemas.microsoft.com/office/powerpoint/2010/main" val="130983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396E-4D12-4A3A-9101-AFDA04FC081D}"/>
              </a:ext>
            </a:extLst>
          </p:cNvPr>
          <p:cNvSpPr>
            <a:spLocks noGrp="1"/>
          </p:cNvSpPr>
          <p:nvPr>
            <p:ph type="title"/>
          </p:nvPr>
        </p:nvSpPr>
        <p:spPr/>
        <p:txBody>
          <a:bodyPr/>
          <a:lstStyle/>
          <a:p>
            <a:r>
              <a:rPr lang="en-US" dirty="0"/>
              <a:t>Step 4: Using K-means</a:t>
            </a:r>
          </a:p>
        </p:txBody>
      </p:sp>
      <p:sp>
        <p:nvSpPr>
          <p:cNvPr id="4" name="Content Placeholder 3">
            <a:extLst>
              <a:ext uri="{FF2B5EF4-FFF2-40B4-BE49-F238E27FC236}">
                <a16:creationId xmlns:a16="http://schemas.microsoft.com/office/drawing/2014/main" id="{52B6CF54-89F0-4449-877B-0F2FC182729B}"/>
              </a:ext>
            </a:extLst>
          </p:cNvPr>
          <p:cNvSpPr>
            <a:spLocks noGrp="1"/>
          </p:cNvSpPr>
          <p:nvPr>
            <p:ph idx="1"/>
          </p:nvPr>
        </p:nvSpPr>
        <p:spPr>
          <a:xfrm>
            <a:off x="1066800" y="1845734"/>
            <a:ext cx="10058400" cy="4023360"/>
          </a:xfrm>
        </p:spPr>
        <p:txBody>
          <a:bodyPr/>
          <a:lstStyle/>
          <a:p>
            <a:pPr marL="0" indent="0">
              <a:buNone/>
            </a:pPr>
            <a:r>
              <a:rPr lang="en-US" dirty="0"/>
              <a:t>So, we can get more simple map, let’s compare what the three biggest city in Korea have most:</a:t>
            </a:r>
          </a:p>
        </p:txBody>
      </p:sp>
      <p:pic>
        <p:nvPicPr>
          <p:cNvPr id="8" name="Picture 7">
            <a:extLst>
              <a:ext uri="{FF2B5EF4-FFF2-40B4-BE49-F238E27FC236}">
                <a16:creationId xmlns:a16="http://schemas.microsoft.com/office/drawing/2014/main" id="{977BB50C-2191-42B8-B71B-04EF59A1B9D6}"/>
              </a:ext>
            </a:extLst>
          </p:cNvPr>
          <p:cNvPicPr>
            <a:picLocks noChangeAspect="1"/>
          </p:cNvPicPr>
          <p:nvPr/>
        </p:nvPicPr>
        <p:blipFill>
          <a:blip r:embed="rId2"/>
          <a:stretch>
            <a:fillRect/>
          </a:stretch>
        </p:blipFill>
        <p:spPr>
          <a:xfrm>
            <a:off x="367623" y="3230044"/>
            <a:ext cx="3654488" cy="1890597"/>
          </a:xfrm>
          <a:prstGeom prst="rect">
            <a:avLst/>
          </a:prstGeom>
        </p:spPr>
      </p:pic>
      <p:pic>
        <p:nvPicPr>
          <p:cNvPr id="10" name="Picture 9">
            <a:extLst>
              <a:ext uri="{FF2B5EF4-FFF2-40B4-BE49-F238E27FC236}">
                <a16:creationId xmlns:a16="http://schemas.microsoft.com/office/drawing/2014/main" id="{33DEB3CA-146F-46D1-A0EB-1A34BDCD7AFB}"/>
              </a:ext>
            </a:extLst>
          </p:cNvPr>
          <p:cNvPicPr>
            <a:picLocks noChangeAspect="1"/>
          </p:cNvPicPr>
          <p:nvPr/>
        </p:nvPicPr>
        <p:blipFill>
          <a:blip r:embed="rId3"/>
          <a:stretch>
            <a:fillRect/>
          </a:stretch>
        </p:blipFill>
        <p:spPr>
          <a:xfrm>
            <a:off x="4113712" y="3209647"/>
            <a:ext cx="3654488" cy="1931389"/>
          </a:xfrm>
          <a:prstGeom prst="rect">
            <a:avLst/>
          </a:prstGeom>
        </p:spPr>
      </p:pic>
      <p:pic>
        <p:nvPicPr>
          <p:cNvPr id="12" name="Picture 11">
            <a:extLst>
              <a:ext uri="{FF2B5EF4-FFF2-40B4-BE49-F238E27FC236}">
                <a16:creationId xmlns:a16="http://schemas.microsoft.com/office/drawing/2014/main" id="{9921EE06-53DC-4D1B-86D9-0859ED97DF0F}"/>
              </a:ext>
            </a:extLst>
          </p:cNvPr>
          <p:cNvPicPr>
            <a:picLocks noChangeAspect="1"/>
          </p:cNvPicPr>
          <p:nvPr/>
        </p:nvPicPr>
        <p:blipFill>
          <a:blip r:embed="rId4"/>
          <a:stretch>
            <a:fillRect/>
          </a:stretch>
        </p:blipFill>
        <p:spPr>
          <a:xfrm>
            <a:off x="7859801" y="3183362"/>
            <a:ext cx="3654488" cy="1937279"/>
          </a:xfrm>
          <a:prstGeom prst="rect">
            <a:avLst/>
          </a:prstGeom>
        </p:spPr>
      </p:pic>
      <p:sp>
        <p:nvSpPr>
          <p:cNvPr id="13" name="Rectangle 12">
            <a:extLst>
              <a:ext uri="{FF2B5EF4-FFF2-40B4-BE49-F238E27FC236}">
                <a16:creationId xmlns:a16="http://schemas.microsoft.com/office/drawing/2014/main" id="{4430AC9D-96D8-4F9F-8640-8271E860F1AF}"/>
              </a:ext>
            </a:extLst>
          </p:cNvPr>
          <p:cNvSpPr/>
          <p:nvPr/>
        </p:nvSpPr>
        <p:spPr>
          <a:xfrm>
            <a:off x="560439" y="5211141"/>
            <a:ext cx="6096000" cy="646331"/>
          </a:xfrm>
          <a:prstGeom prst="rect">
            <a:avLst/>
          </a:prstGeom>
        </p:spPr>
        <p:txBody>
          <a:bodyPr>
            <a:spAutoFit/>
          </a:bodyPr>
          <a:lstStyle/>
          <a:p>
            <a:r>
              <a:rPr lang="en-US" dirty="0"/>
              <a:t>Red: restaurant, Blue: apartment, Green: subway,</a:t>
            </a:r>
          </a:p>
          <a:p>
            <a:r>
              <a:rPr lang="en-US" dirty="0"/>
              <a:t>Cyan: bus (bus stop), Purple: hospital, White: school</a:t>
            </a:r>
          </a:p>
        </p:txBody>
      </p:sp>
      <p:sp>
        <p:nvSpPr>
          <p:cNvPr id="14" name="TextBox 13">
            <a:extLst>
              <a:ext uri="{FF2B5EF4-FFF2-40B4-BE49-F238E27FC236}">
                <a16:creationId xmlns:a16="http://schemas.microsoft.com/office/drawing/2014/main" id="{D0E5FEC1-2C4F-4D4E-BF03-EC86D40DF3BC}"/>
              </a:ext>
            </a:extLst>
          </p:cNvPr>
          <p:cNvSpPr txBox="1"/>
          <p:nvPr/>
        </p:nvSpPr>
        <p:spPr>
          <a:xfrm>
            <a:off x="1435510" y="2852692"/>
            <a:ext cx="702436" cy="369332"/>
          </a:xfrm>
          <a:prstGeom prst="rect">
            <a:avLst/>
          </a:prstGeom>
          <a:noFill/>
        </p:spPr>
        <p:txBody>
          <a:bodyPr wrap="none" rtlCol="0">
            <a:spAutoFit/>
          </a:bodyPr>
          <a:lstStyle/>
          <a:p>
            <a:r>
              <a:rPr lang="en-US" dirty="0"/>
              <a:t>Seoul</a:t>
            </a:r>
          </a:p>
        </p:txBody>
      </p:sp>
      <p:sp>
        <p:nvSpPr>
          <p:cNvPr id="15" name="TextBox 14">
            <a:extLst>
              <a:ext uri="{FF2B5EF4-FFF2-40B4-BE49-F238E27FC236}">
                <a16:creationId xmlns:a16="http://schemas.microsoft.com/office/drawing/2014/main" id="{D7DDA71A-17FB-4450-93EA-CC18A965B5C0}"/>
              </a:ext>
            </a:extLst>
          </p:cNvPr>
          <p:cNvSpPr txBox="1"/>
          <p:nvPr/>
        </p:nvSpPr>
        <p:spPr>
          <a:xfrm>
            <a:off x="5424044" y="2723764"/>
            <a:ext cx="753732" cy="369332"/>
          </a:xfrm>
          <a:prstGeom prst="rect">
            <a:avLst/>
          </a:prstGeom>
          <a:noFill/>
        </p:spPr>
        <p:txBody>
          <a:bodyPr wrap="none" rtlCol="0">
            <a:spAutoFit/>
          </a:bodyPr>
          <a:lstStyle/>
          <a:p>
            <a:r>
              <a:rPr lang="en-US" dirty="0"/>
              <a:t>Busan</a:t>
            </a:r>
          </a:p>
        </p:txBody>
      </p:sp>
      <p:sp>
        <p:nvSpPr>
          <p:cNvPr id="16" name="TextBox 15">
            <a:extLst>
              <a:ext uri="{FF2B5EF4-FFF2-40B4-BE49-F238E27FC236}">
                <a16:creationId xmlns:a16="http://schemas.microsoft.com/office/drawing/2014/main" id="{F7F38A7E-2C7B-488C-808F-62C2CCD05A5D}"/>
              </a:ext>
            </a:extLst>
          </p:cNvPr>
          <p:cNvSpPr txBox="1"/>
          <p:nvPr/>
        </p:nvSpPr>
        <p:spPr>
          <a:xfrm>
            <a:off x="9335827" y="2759843"/>
            <a:ext cx="942887" cy="369332"/>
          </a:xfrm>
          <a:prstGeom prst="rect">
            <a:avLst/>
          </a:prstGeom>
          <a:noFill/>
        </p:spPr>
        <p:txBody>
          <a:bodyPr wrap="none" rtlCol="0">
            <a:spAutoFit/>
          </a:bodyPr>
          <a:lstStyle/>
          <a:p>
            <a:r>
              <a:rPr lang="en-US" dirty="0"/>
              <a:t>Incheon</a:t>
            </a:r>
          </a:p>
        </p:txBody>
      </p:sp>
    </p:spTree>
    <p:extLst>
      <p:ext uri="{BB962C8B-B14F-4D97-AF65-F5344CB8AC3E}">
        <p14:creationId xmlns:p14="http://schemas.microsoft.com/office/powerpoint/2010/main" val="406735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FD4F-35EF-440B-8BB2-473992A2B2CB}"/>
              </a:ext>
            </a:extLst>
          </p:cNvPr>
          <p:cNvSpPr>
            <a:spLocks noGrp="1"/>
          </p:cNvSpPr>
          <p:nvPr>
            <p:ph type="title"/>
          </p:nvPr>
        </p:nvSpPr>
        <p:spPr/>
        <p:txBody>
          <a:bodyPr/>
          <a:lstStyle/>
          <a:p>
            <a:r>
              <a:rPr lang="en-US" dirty="0"/>
              <a:t>Step 5: Interpreting the Result</a:t>
            </a:r>
          </a:p>
        </p:txBody>
      </p:sp>
      <p:sp>
        <p:nvSpPr>
          <p:cNvPr id="3" name="Content Placeholder 2">
            <a:extLst>
              <a:ext uri="{FF2B5EF4-FFF2-40B4-BE49-F238E27FC236}">
                <a16:creationId xmlns:a16="http://schemas.microsoft.com/office/drawing/2014/main" id="{A7FD16D8-E492-4B7A-839F-F9C175D87471}"/>
              </a:ext>
            </a:extLst>
          </p:cNvPr>
          <p:cNvSpPr>
            <a:spLocks noGrp="1"/>
          </p:cNvSpPr>
          <p:nvPr>
            <p:ph idx="1"/>
          </p:nvPr>
        </p:nvSpPr>
        <p:spPr/>
        <p:txBody>
          <a:bodyPr/>
          <a:lstStyle/>
          <a:p>
            <a:r>
              <a:rPr lang="en-US" dirty="0"/>
              <a:t>Based on the K means analysis we can assume that:</a:t>
            </a:r>
          </a:p>
          <a:p>
            <a:pPr marL="457200" indent="-457200">
              <a:buFont typeface="+mj-lt"/>
              <a:buAutoNum type="arabicPeriod"/>
            </a:pPr>
            <a:r>
              <a:rPr lang="en-US" dirty="0"/>
              <a:t>Most of the District has the number of the Restaurant that quite have a good proportion with the number of the population, therefore almost every area in the big city of Korea is recommended.</a:t>
            </a:r>
          </a:p>
          <a:p>
            <a:pPr marL="457200" indent="-457200">
              <a:buFont typeface="+mj-lt"/>
              <a:buAutoNum type="arabicPeriod"/>
            </a:pPr>
            <a:r>
              <a:rPr lang="en-US" dirty="0"/>
              <a:t>The number of the subway station in central Seoul is higher that others, therefore if the buyers must to commute by train, that area is the best place to stay</a:t>
            </a:r>
          </a:p>
          <a:p>
            <a:pPr marL="457200" indent="-457200">
              <a:buFont typeface="+mj-lt"/>
              <a:buAutoNum type="arabicPeriod"/>
            </a:pPr>
            <a:r>
              <a:rPr lang="en-US" dirty="0"/>
              <a:t>Overall, the number of the bus in Incheon is higher that others, therefore if the buyers must to commute by bus, that area is the best place to stay</a:t>
            </a:r>
          </a:p>
          <a:p>
            <a:pPr marL="457200" indent="-457200">
              <a:buFont typeface="+mj-lt"/>
              <a:buAutoNum type="arabicPeriod"/>
            </a:pPr>
            <a:endParaRPr lang="en-US" dirty="0"/>
          </a:p>
        </p:txBody>
      </p:sp>
    </p:spTree>
    <p:extLst>
      <p:ext uri="{BB962C8B-B14F-4D97-AF65-F5344CB8AC3E}">
        <p14:creationId xmlns:p14="http://schemas.microsoft.com/office/powerpoint/2010/main" val="1796839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BDEE-6AA5-4560-B074-BF747CA3C60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B967C46-20E1-4CF4-8198-5695452DC4D0}"/>
              </a:ext>
            </a:extLst>
          </p:cNvPr>
          <p:cNvSpPr>
            <a:spLocks noGrp="1"/>
          </p:cNvSpPr>
          <p:nvPr>
            <p:ph idx="1"/>
          </p:nvPr>
        </p:nvSpPr>
        <p:spPr/>
        <p:txBody>
          <a:bodyPr/>
          <a:lstStyle/>
          <a:p>
            <a:pPr marL="457200" indent="-457200">
              <a:buFont typeface="+mj-lt"/>
              <a:buAutoNum type="arabicPeriod"/>
            </a:pPr>
            <a:r>
              <a:rPr lang="en-US" dirty="0"/>
              <a:t>The K means can simplify the result of the analysis</a:t>
            </a:r>
          </a:p>
          <a:p>
            <a:pPr marL="457200" indent="-457200">
              <a:buFont typeface="+mj-lt"/>
              <a:buAutoNum type="arabicPeriod"/>
            </a:pPr>
            <a:r>
              <a:rPr lang="en-US" dirty="0"/>
              <a:t>This result is quite limited because we only analyze the number of the infrastructure compare with the area and population of each district, therefore we need to add more data to make it more realistic</a:t>
            </a:r>
          </a:p>
          <a:p>
            <a:pPr marL="457200" indent="-457200">
              <a:buFont typeface="+mj-lt"/>
              <a:buAutoNum type="arabicPeriod"/>
            </a:pPr>
            <a:r>
              <a:rPr lang="en-US" dirty="0"/>
              <a:t>The data in the foursquare is quite limited compared to other provider such as google maps. Therefore it is highly recommended to compare the data from foursquare with another API </a:t>
            </a:r>
            <a:r>
              <a:rPr lang="en-US"/>
              <a:t>location provider</a:t>
            </a:r>
            <a:endParaRPr lang="en-US" dirty="0"/>
          </a:p>
        </p:txBody>
      </p:sp>
    </p:spTree>
    <p:extLst>
      <p:ext uri="{BB962C8B-B14F-4D97-AF65-F5344CB8AC3E}">
        <p14:creationId xmlns:p14="http://schemas.microsoft.com/office/powerpoint/2010/main" val="368706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35C39A-9140-3B49-AF9A-EB7A1E023223}"/>
              </a:ext>
            </a:extLst>
          </p:cNvPr>
          <p:cNvSpPr>
            <a:spLocks noGrp="1"/>
          </p:cNvSpPr>
          <p:nvPr>
            <p:ph type="title"/>
          </p:nvPr>
        </p:nvSpPr>
        <p:spPr/>
        <p:txBody>
          <a:bodyPr/>
          <a:lstStyle/>
          <a:p>
            <a:r>
              <a:rPr lang="it-IT" b="1" dirty="0">
                <a:solidFill>
                  <a:schemeClr val="tx1"/>
                </a:solidFill>
              </a:rPr>
              <a:t>Business Problem</a:t>
            </a:r>
          </a:p>
        </p:txBody>
      </p:sp>
      <p:sp>
        <p:nvSpPr>
          <p:cNvPr id="3" name="Segnaposto contenuto 2">
            <a:extLst>
              <a:ext uri="{FF2B5EF4-FFF2-40B4-BE49-F238E27FC236}">
                <a16:creationId xmlns:a16="http://schemas.microsoft.com/office/drawing/2014/main" id="{DCE58E34-076D-4544-8D84-448AACE6206B}"/>
              </a:ext>
            </a:extLst>
          </p:cNvPr>
          <p:cNvSpPr>
            <a:spLocks noGrp="1"/>
          </p:cNvSpPr>
          <p:nvPr>
            <p:ph idx="1"/>
          </p:nvPr>
        </p:nvSpPr>
        <p:spPr/>
        <p:txBody>
          <a:bodyPr/>
          <a:lstStyle/>
          <a:p>
            <a:pPr marL="0" indent="0">
              <a:buNone/>
            </a:pPr>
            <a:r>
              <a:rPr lang="en-US" dirty="0"/>
              <a:t>Buying a property in Korea is quite challenging because:</a:t>
            </a:r>
          </a:p>
          <a:p>
            <a:pPr marL="342900" indent="-342900">
              <a:buFont typeface="+mj-lt"/>
              <a:buAutoNum type="arabicPeriod"/>
            </a:pPr>
            <a:r>
              <a:rPr lang="en-US" dirty="0"/>
              <a:t>House cost is expensive</a:t>
            </a:r>
          </a:p>
          <a:p>
            <a:pPr marL="342900" indent="-342900">
              <a:buFont typeface="+mj-lt"/>
              <a:buAutoNum type="arabicPeriod"/>
            </a:pPr>
            <a:r>
              <a:rPr lang="en-US" dirty="0"/>
              <a:t>Future value of the house is hard to predict</a:t>
            </a:r>
          </a:p>
          <a:p>
            <a:pPr marL="342900" indent="-342900">
              <a:buFont typeface="+mj-lt"/>
              <a:buAutoNum type="arabicPeriod"/>
            </a:pPr>
            <a:r>
              <a:rPr lang="en-US" dirty="0"/>
              <a:t>The development area that keep change from time to time</a:t>
            </a:r>
            <a:endParaRPr lang="en" dirty="0"/>
          </a:p>
        </p:txBody>
      </p:sp>
    </p:spTree>
    <p:extLst>
      <p:ext uri="{BB962C8B-B14F-4D97-AF65-F5344CB8AC3E}">
        <p14:creationId xmlns:p14="http://schemas.microsoft.com/office/powerpoint/2010/main" val="359846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F0254B-123A-4D4A-B419-30F524BF3C38}"/>
              </a:ext>
            </a:extLst>
          </p:cNvPr>
          <p:cNvSpPr>
            <a:spLocks noGrp="1"/>
          </p:cNvSpPr>
          <p:nvPr>
            <p:ph type="title"/>
          </p:nvPr>
        </p:nvSpPr>
        <p:spPr/>
        <p:txBody>
          <a:bodyPr/>
          <a:lstStyle/>
          <a:p>
            <a:r>
              <a:rPr lang="it-IT" b="1" dirty="0">
                <a:solidFill>
                  <a:schemeClr val="tx1"/>
                </a:solidFill>
              </a:rPr>
              <a:t>Purpose and Constraint</a:t>
            </a:r>
          </a:p>
        </p:txBody>
      </p:sp>
      <p:sp>
        <p:nvSpPr>
          <p:cNvPr id="3" name="Segnaposto contenuto 2">
            <a:extLst>
              <a:ext uri="{FF2B5EF4-FFF2-40B4-BE49-F238E27FC236}">
                <a16:creationId xmlns:a16="http://schemas.microsoft.com/office/drawing/2014/main" id="{A40B6F24-7850-9B4F-A920-82E8041FB4CD}"/>
              </a:ext>
            </a:extLst>
          </p:cNvPr>
          <p:cNvSpPr>
            <a:spLocks noGrp="1"/>
          </p:cNvSpPr>
          <p:nvPr>
            <p:ph idx="1"/>
          </p:nvPr>
        </p:nvSpPr>
        <p:spPr/>
        <p:txBody>
          <a:bodyPr/>
          <a:lstStyle/>
          <a:p>
            <a:pPr marL="0" indent="0">
              <a:buNone/>
            </a:pPr>
            <a:r>
              <a:rPr lang="en-US" dirty="0"/>
              <a:t>Purpose:</a:t>
            </a:r>
          </a:p>
          <a:p>
            <a:pPr marL="457200" indent="-457200">
              <a:buFont typeface="+mj-lt"/>
              <a:buAutoNum type="arabicPeriod"/>
            </a:pPr>
            <a:r>
              <a:rPr lang="en-US" dirty="0"/>
              <a:t>We will answer the main problem: If I want to buy the house right now, where is the best place so my investment can keep growing from time to time. </a:t>
            </a:r>
          </a:p>
          <a:p>
            <a:pPr marL="457200" indent="-457200">
              <a:buFont typeface="+mj-lt"/>
              <a:buAutoNum type="arabicPeriod"/>
            </a:pPr>
            <a:r>
              <a:rPr lang="en-US" dirty="0"/>
              <a:t>By using the machine learning technique, we want to help people to predict the best location for the investment easier.</a:t>
            </a:r>
          </a:p>
          <a:p>
            <a:pPr marL="0" indent="0">
              <a:buNone/>
            </a:pPr>
            <a:r>
              <a:rPr lang="it-IT" dirty="0"/>
              <a:t>Constraint</a:t>
            </a:r>
          </a:p>
          <a:p>
            <a:pPr marL="457200" indent="-457200">
              <a:buFont typeface="+mj-lt"/>
              <a:buAutoNum type="arabicPeriod"/>
            </a:pPr>
            <a:r>
              <a:rPr lang="en-US" dirty="0"/>
              <a:t>We will simplify our study only in the public infrastructure sector and dismiss the political, social, and even economic factors</a:t>
            </a:r>
          </a:p>
          <a:p>
            <a:pPr marL="457200" indent="-457200">
              <a:buFont typeface="+mj-lt"/>
              <a:buAutoNum type="arabicPeriod"/>
            </a:pPr>
            <a:r>
              <a:rPr lang="en-US" dirty="0"/>
              <a:t>We only use the data from Wikipedia and Foursquare</a:t>
            </a:r>
            <a:endParaRPr lang="it-IT" dirty="0"/>
          </a:p>
        </p:txBody>
      </p:sp>
    </p:spTree>
    <p:extLst>
      <p:ext uri="{BB962C8B-B14F-4D97-AF65-F5344CB8AC3E}">
        <p14:creationId xmlns:p14="http://schemas.microsoft.com/office/powerpoint/2010/main" val="335874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2D65DE-0A4D-4D4E-B5ED-E2290A42D605}"/>
              </a:ext>
            </a:extLst>
          </p:cNvPr>
          <p:cNvSpPr>
            <a:spLocks noGrp="1"/>
          </p:cNvSpPr>
          <p:nvPr>
            <p:ph type="title"/>
          </p:nvPr>
        </p:nvSpPr>
        <p:spPr/>
        <p:txBody>
          <a:bodyPr/>
          <a:lstStyle/>
          <a:p>
            <a:r>
              <a:rPr lang="it-IT" b="1" dirty="0">
                <a:solidFill>
                  <a:schemeClr val="tx1"/>
                </a:solidFill>
              </a:rPr>
              <a:t>Data and </a:t>
            </a:r>
            <a:r>
              <a:rPr lang="it-IT" b="1" dirty="0" err="1">
                <a:solidFill>
                  <a:schemeClr val="tx1"/>
                </a:solidFill>
              </a:rPr>
              <a:t>Methodology</a:t>
            </a:r>
            <a:endParaRPr lang="it-IT" b="1" dirty="0">
              <a:solidFill>
                <a:schemeClr val="tx1"/>
              </a:solidFill>
            </a:endParaRPr>
          </a:p>
        </p:txBody>
      </p:sp>
      <p:sp>
        <p:nvSpPr>
          <p:cNvPr id="3" name="Segnaposto contenuto 2">
            <a:extLst>
              <a:ext uri="{FF2B5EF4-FFF2-40B4-BE49-F238E27FC236}">
                <a16:creationId xmlns:a16="http://schemas.microsoft.com/office/drawing/2014/main" id="{6BAF8A4A-2E16-2E4C-A988-95A259F89D51}"/>
              </a:ext>
            </a:extLst>
          </p:cNvPr>
          <p:cNvSpPr>
            <a:spLocks noGrp="1"/>
          </p:cNvSpPr>
          <p:nvPr>
            <p:ph idx="1"/>
          </p:nvPr>
        </p:nvSpPr>
        <p:spPr/>
        <p:txBody>
          <a:bodyPr>
            <a:normAutofit/>
          </a:bodyPr>
          <a:lstStyle/>
          <a:p>
            <a:r>
              <a:rPr lang="it-IT" dirty="0"/>
              <a:t>Data: </a:t>
            </a:r>
            <a:endParaRPr lang="en" dirty="0"/>
          </a:p>
          <a:p>
            <a:pPr marL="342900" indent="-342900">
              <a:buFont typeface="+mj-lt"/>
              <a:buAutoNum type="arabicPeriod"/>
            </a:pPr>
            <a:r>
              <a:rPr lang="en-US" dirty="0"/>
              <a:t>List of districts in South Korea (in Korea, it is called -</a:t>
            </a:r>
            <a:r>
              <a:rPr lang="en-US" dirty="0" err="1"/>
              <a:t>gu</a:t>
            </a:r>
            <a:r>
              <a:rPr lang="en-US" dirty="0"/>
              <a:t>) </a:t>
            </a:r>
          </a:p>
          <a:p>
            <a:pPr marL="342900" indent="-342900">
              <a:buFont typeface="+mj-lt"/>
              <a:buAutoNum type="arabicPeriod"/>
            </a:pPr>
            <a:r>
              <a:rPr lang="en-US" dirty="0"/>
              <a:t>Latitude and longitude coordinates of those districts. </a:t>
            </a:r>
          </a:p>
          <a:p>
            <a:pPr marL="342900" indent="-342900">
              <a:buFont typeface="+mj-lt"/>
              <a:buAutoNum type="arabicPeriod"/>
            </a:pPr>
            <a:r>
              <a:rPr lang="en-US" dirty="0"/>
              <a:t>Population and the area size of each district</a:t>
            </a:r>
            <a:endParaRPr lang="en" dirty="0"/>
          </a:p>
          <a:p>
            <a:pPr marL="342900" indent="-342900">
              <a:buFont typeface="+mj-lt"/>
              <a:buAutoNum type="arabicPeriod"/>
            </a:pPr>
            <a:r>
              <a:rPr lang="en-US" dirty="0"/>
              <a:t>Infrastructure data for each district, particularly data related to the subway station, bus stop, bus terminal, hospital, restaurant and school.</a:t>
            </a:r>
            <a:endParaRPr lang="it-IT" dirty="0"/>
          </a:p>
        </p:txBody>
      </p:sp>
    </p:spTree>
    <p:extLst>
      <p:ext uri="{BB962C8B-B14F-4D97-AF65-F5344CB8AC3E}">
        <p14:creationId xmlns:p14="http://schemas.microsoft.com/office/powerpoint/2010/main" val="403304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2D65DE-0A4D-4D4E-B5ED-E2290A42D605}"/>
              </a:ext>
            </a:extLst>
          </p:cNvPr>
          <p:cNvSpPr>
            <a:spLocks noGrp="1"/>
          </p:cNvSpPr>
          <p:nvPr>
            <p:ph type="title"/>
          </p:nvPr>
        </p:nvSpPr>
        <p:spPr/>
        <p:txBody>
          <a:bodyPr/>
          <a:lstStyle/>
          <a:p>
            <a:r>
              <a:rPr lang="it-IT" b="1" dirty="0">
                <a:solidFill>
                  <a:schemeClr val="tx1"/>
                </a:solidFill>
              </a:rPr>
              <a:t>Data and </a:t>
            </a:r>
            <a:r>
              <a:rPr lang="it-IT" b="1" dirty="0" err="1">
                <a:solidFill>
                  <a:schemeClr val="tx1"/>
                </a:solidFill>
              </a:rPr>
              <a:t>Methodology</a:t>
            </a:r>
            <a:endParaRPr lang="it-IT" b="1" dirty="0">
              <a:solidFill>
                <a:schemeClr val="tx1"/>
              </a:solidFill>
            </a:endParaRPr>
          </a:p>
        </p:txBody>
      </p:sp>
      <p:sp>
        <p:nvSpPr>
          <p:cNvPr id="3" name="Segnaposto contenuto 2">
            <a:extLst>
              <a:ext uri="{FF2B5EF4-FFF2-40B4-BE49-F238E27FC236}">
                <a16:creationId xmlns:a16="http://schemas.microsoft.com/office/drawing/2014/main" id="{6BAF8A4A-2E16-2E4C-A988-95A259F89D51}"/>
              </a:ext>
            </a:extLst>
          </p:cNvPr>
          <p:cNvSpPr>
            <a:spLocks noGrp="1"/>
          </p:cNvSpPr>
          <p:nvPr>
            <p:ph idx="1"/>
          </p:nvPr>
        </p:nvSpPr>
        <p:spPr/>
        <p:txBody>
          <a:bodyPr>
            <a:normAutofit/>
          </a:bodyPr>
          <a:lstStyle/>
          <a:p>
            <a:r>
              <a:rPr lang="en" dirty="0"/>
              <a:t>Mehodology: </a:t>
            </a:r>
          </a:p>
          <a:p>
            <a:pPr marL="342900" indent="-342900">
              <a:buFont typeface="+mj-lt"/>
              <a:buAutoNum type="arabicPeriod"/>
            </a:pPr>
            <a:r>
              <a:rPr lang="en" dirty="0"/>
              <a:t>Collect </a:t>
            </a:r>
            <a:r>
              <a:rPr lang="en-US" dirty="0"/>
              <a:t>the district data from Wikipedia</a:t>
            </a:r>
            <a:endParaRPr lang="en" dirty="0"/>
          </a:p>
          <a:p>
            <a:pPr marL="342900" indent="-342900">
              <a:buFont typeface="+mj-lt"/>
              <a:buAutoNum type="arabicPeriod"/>
            </a:pPr>
            <a:r>
              <a:rPr lang="en-US" dirty="0"/>
              <a:t>Collect the population and area size of each district</a:t>
            </a:r>
          </a:p>
          <a:p>
            <a:pPr marL="342900" indent="-342900">
              <a:buFont typeface="+mj-lt"/>
              <a:buAutoNum type="arabicPeriod"/>
            </a:pPr>
            <a:r>
              <a:rPr lang="en-US" dirty="0"/>
              <a:t>Collect the latitude and longitude of each district using the Geo Locator</a:t>
            </a:r>
            <a:endParaRPr lang="en" dirty="0"/>
          </a:p>
          <a:p>
            <a:pPr marL="342900" indent="-342900">
              <a:buFont typeface="+mj-lt"/>
              <a:buAutoNum type="arabicPeriod"/>
            </a:pPr>
            <a:r>
              <a:rPr lang="en-US" dirty="0"/>
              <a:t>Collect the information about the public facility of each district by using Foursquare</a:t>
            </a:r>
            <a:endParaRPr lang="en" dirty="0"/>
          </a:p>
          <a:p>
            <a:pPr marL="342900" indent="-342900">
              <a:buFont typeface="+mj-lt"/>
              <a:buAutoNum type="arabicPeriod"/>
            </a:pPr>
            <a:r>
              <a:rPr lang="en-US" dirty="0"/>
              <a:t>Pre-processing the data</a:t>
            </a:r>
          </a:p>
          <a:p>
            <a:pPr marL="342900" indent="-342900">
              <a:buFont typeface="+mj-lt"/>
              <a:buAutoNum type="arabicPeriod"/>
            </a:pPr>
            <a:r>
              <a:rPr lang="en-US" dirty="0"/>
              <a:t>Mapping the data using KNN technique</a:t>
            </a:r>
          </a:p>
          <a:p>
            <a:pPr marL="342900" indent="-342900">
              <a:buFont typeface="+mj-lt"/>
              <a:buAutoNum type="arabicPeriod"/>
            </a:pPr>
            <a:r>
              <a:rPr lang="en-US" dirty="0"/>
              <a:t>Conclude the study and give the recommendation</a:t>
            </a:r>
            <a:endParaRPr lang="it-IT" dirty="0"/>
          </a:p>
        </p:txBody>
      </p:sp>
    </p:spTree>
    <p:extLst>
      <p:ext uri="{BB962C8B-B14F-4D97-AF65-F5344CB8AC3E}">
        <p14:creationId xmlns:p14="http://schemas.microsoft.com/office/powerpoint/2010/main" val="99970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2D65DE-0A4D-4D4E-B5ED-E2290A42D605}"/>
              </a:ext>
            </a:extLst>
          </p:cNvPr>
          <p:cNvSpPr>
            <a:spLocks noGrp="1"/>
          </p:cNvSpPr>
          <p:nvPr>
            <p:ph type="title"/>
          </p:nvPr>
        </p:nvSpPr>
        <p:spPr/>
        <p:txBody>
          <a:bodyPr/>
          <a:lstStyle/>
          <a:p>
            <a:r>
              <a:rPr lang="it-IT" b="1" dirty="0">
                <a:solidFill>
                  <a:schemeClr val="tx1"/>
                </a:solidFill>
              </a:rPr>
              <a:t>Data and </a:t>
            </a:r>
            <a:r>
              <a:rPr lang="it-IT" b="1" dirty="0" err="1">
                <a:solidFill>
                  <a:schemeClr val="tx1"/>
                </a:solidFill>
              </a:rPr>
              <a:t>Methodology</a:t>
            </a:r>
            <a:endParaRPr lang="it-IT" b="1" dirty="0">
              <a:solidFill>
                <a:schemeClr val="tx1"/>
              </a:solidFill>
            </a:endParaRPr>
          </a:p>
        </p:txBody>
      </p:sp>
      <p:sp>
        <p:nvSpPr>
          <p:cNvPr id="3" name="Segnaposto contenuto 2">
            <a:extLst>
              <a:ext uri="{FF2B5EF4-FFF2-40B4-BE49-F238E27FC236}">
                <a16:creationId xmlns:a16="http://schemas.microsoft.com/office/drawing/2014/main" id="{6BAF8A4A-2E16-2E4C-A988-95A259F89D51}"/>
              </a:ext>
            </a:extLst>
          </p:cNvPr>
          <p:cNvSpPr>
            <a:spLocks noGrp="1"/>
          </p:cNvSpPr>
          <p:nvPr>
            <p:ph idx="1"/>
          </p:nvPr>
        </p:nvSpPr>
        <p:spPr/>
        <p:txBody>
          <a:bodyPr>
            <a:normAutofit/>
          </a:bodyPr>
          <a:lstStyle/>
          <a:p>
            <a:r>
              <a:rPr lang="en-US" dirty="0"/>
              <a:t>Tools</a:t>
            </a:r>
            <a:r>
              <a:rPr lang="en" dirty="0"/>
              <a:t>: </a:t>
            </a:r>
          </a:p>
          <a:p>
            <a:pPr marL="342900" indent="-342900">
              <a:buFont typeface="+mj-lt"/>
              <a:buAutoNum type="arabicPeriod"/>
            </a:pPr>
            <a:r>
              <a:rPr lang="en-US" dirty="0"/>
              <a:t>Run Environment: Jupiter Notebook with Python 3.6</a:t>
            </a:r>
          </a:p>
          <a:p>
            <a:pPr marL="342900" indent="-342900">
              <a:buFont typeface="+mj-lt"/>
              <a:buAutoNum type="arabicPeriod"/>
            </a:pPr>
            <a:r>
              <a:rPr lang="en-US" dirty="0"/>
              <a:t>Data analysis tools: Pandas, seaborn, </a:t>
            </a:r>
            <a:r>
              <a:rPr lang="en-US" dirty="0" err="1"/>
              <a:t>numpy</a:t>
            </a:r>
            <a:endParaRPr lang="en-US" dirty="0"/>
          </a:p>
          <a:p>
            <a:pPr marL="342900" indent="-342900">
              <a:buFont typeface="+mj-lt"/>
              <a:buAutoNum type="arabicPeriod"/>
            </a:pPr>
            <a:r>
              <a:rPr lang="en-US" dirty="0"/>
              <a:t>Location analysis tools: Foursquare API, Geo Locator</a:t>
            </a:r>
          </a:p>
          <a:p>
            <a:pPr marL="342900" indent="-342900">
              <a:buFont typeface="+mj-lt"/>
              <a:buAutoNum type="arabicPeriod"/>
            </a:pPr>
            <a:r>
              <a:rPr lang="en-US" dirty="0"/>
              <a:t>Visualization tools: </a:t>
            </a:r>
            <a:r>
              <a:rPr lang="en-US" dirty="0" err="1"/>
              <a:t>Follium</a:t>
            </a:r>
            <a:r>
              <a:rPr lang="en-US" dirty="0"/>
              <a:t>, matplotlib</a:t>
            </a:r>
            <a:endParaRPr lang="it-IT" dirty="0"/>
          </a:p>
        </p:txBody>
      </p:sp>
    </p:spTree>
    <p:extLst>
      <p:ext uri="{BB962C8B-B14F-4D97-AF65-F5344CB8AC3E}">
        <p14:creationId xmlns:p14="http://schemas.microsoft.com/office/powerpoint/2010/main" val="14691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02BE-07E9-4B1C-95B5-82514433F85B}"/>
              </a:ext>
            </a:extLst>
          </p:cNvPr>
          <p:cNvSpPr>
            <a:spLocks noGrp="1"/>
          </p:cNvSpPr>
          <p:nvPr>
            <p:ph type="title"/>
          </p:nvPr>
        </p:nvSpPr>
        <p:spPr/>
        <p:txBody>
          <a:bodyPr/>
          <a:lstStyle/>
          <a:p>
            <a:r>
              <a:rPr lang="en-US" dirty="0"/>
              <a:t>Step 1: Get raw data from Wikipedia </a:t>
            </a:r>
          </a:p>
        </p:txBody>
      </p:sp>
      <p:sp>
        <p:nvSpPr>
          <p:cNvPr id="3" name="Content Placeholder 2">
            <a:extLst>
              <a:ext uri="{FF2B5EF4-FFF2-40B4-BE49-F238E27FC236}">
                <a16:creationId xmlns:a16="http://schemas.microsoft.com/office/drawing/2014/main" id="{EE1E7D16-ABB8-4926-8729-A7859196A9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11C7196-4BD3-442E-8AE5-87DC3907364F}"/>
              </a:ext>
            </a:extLst>
          </p:cNvPr>
          <p:cNvPicPr>
            <a:picLocks noChangeAspect="1"/>
          </p:cNvPicPr>
          <p:nvPr/>
        </p:nvPicPr>
        <p:blipFill rotWithShape="1">
          <a:blip r:embed="rId2"/>
          <a:srcRect l="15807" t="26914" r="45058" b="19487"/>
          <a:stretch/>
        </p:blipFill>
        <p:spPr>
          <a:xfrm>
            <a:off x="1097280" y="2019496"/>
            <a:ext cx="5479366" cy="3675835"/>
          </a:xfrm>
          <a:prstGeom prst="rect">
            <a:avLst/>
          </a:prstGeom>
        </p:spPr>
      </p:pic>
    </p:spTree>
    <p:extLst>
      <p:ext uri="{BB962C8B-B14F-4D97-AF65-F5344CB8AC3E}">
        <p14:creationId xmlns:p14="http://schemas.microsoft.com/office/powerpoint/2010/main" val="399990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02BE-07E9-4B1C-95B5-82514433F85B}"/>
              </a:ext>
            </a:extLst>
          </p:cNvPr>
          <p:cNvSpPr>
            <a:spLocks noGrp="1"/>
          </p:cNvSpPr>
          <p:nvPr>
            <p:ph type="title"/>
          </p:nvPr>
        </p:nvSpPr>
        <p:spPr/>
        <p:txBody>
          <a:bodyPr/>
          <a:lstStyle/>
          <a:p>
            <a:r>
              <a:rPr lang="en-US" dirty="0"/>
              <a:t>Step 2: Get the List of Facility in each District</a:t>
            </a:r>
          </a:p>
        </p:txBody>
      </p:sp>
      <p:sp>
        <p:nvSpPr>
          <p:cNvPr id="3" name="Content Placeholder 2">
            <a:extLst>
              <a:ext uri="{FF2B5EF4-FFF2-40B4-BE49-F238E27FC236}">
                <a16:creationId xmlns:a16="http://schemas.microsoft.com/office/drawing/2014/main" id="{EE1E7D16-ABB8-4926-8729-A7859196A967}"/>
              </a:ext>
            </a:extLst>
          </p:cNvPr>
          <p:cNvSpPr>
            <a:spLocks noGrp="1"/>
          </p:cNvSpPr>
          <p:nvPr>
            <p:ph idx="1"/>
          </p:nvPr>
        </p:nvSpPr>
        <p:spPr/>
        <p:txBody>
          <a:bodyPr/>
          <a:lstStyle/>
          <a:p>
            <a:r>
              <a:rPr lang="en-US" dirty="0"/>
              <a:t>Using the Previous Data and Foursquare, we can analyze the number of the facilities in each District</a:t>
            </a:r>
          </a:p>
          <a:p>
            <a:r>
              <a:rPr lang="en-US" dirty="0"/>
              <a:t>Facilities that we analyze: restaurant, apartment, subway, bus (bus stop), hospital and school</a:t>
            </a:r>
          </a:p>
        </p:txBody>
      </p:sp>
      <p:pic>
        <p:nvPicPr>
          <p:cNvPr id="5" name="Picture 4">
            <a:extLst>
              <a:ext uri="{FF2B5EF4-FFF2-40B4-BE49-F238E27FC236}">
                <a16:creationId xmlns:a16="http://schemas.microsoft.com/office/drawing/2014/main" id="{246F8C66-F894-4788-B45E-60E09C092471}"/>
              </a:ext>
            </a:extLst>
          </p:cNvPr>
          <p:cNvPicPr>
            <a:picLocks noChangeAspect="1"/>
          </p:cNvPicPr>
          <p:nvPr/>
        </p:nvPicPr>
        <p:blipFill rotWithShape="1">
          <a:blip r:embed="rId2"/>
          <a:srcRect l="15385" t="55043" r="20481" b="23803"/>
          <a:stretch/>
        </p:blipFill>
        <p:spPr>
          <a:xfrm>
            <a:off x="1036320" y="3529167"/>
            <a:ext cx="11307306" cy="2097909"/>
          </a:xfrm>
          <a:prstGeom prst="rect">
            <a:avLst/>
          </a:prstGeom>
        </p:spPr>
      </p:pic>
    </p:spTree>
    <p:extLst>
      <p:ext uri="{BB962C8B-B14F-4D97-AF65-F5344CB8AC3E}">
        <p14:creationId xmlns:p14="http://schemas.microsoft.com/office/powerpoint/2010/main" val="188371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396E-4D12-4A3A-9101-AFDA04FC081D}"/>
              </a:ext>
            </a:extLst>
          </p:cNvPr>
          <p:cNvSpPr>
            <a:spLocks noGrp="1"/>
          </p:cNvSpPr>
          <p:nvPr>
            <p:ph type="title"/>
          </p:nvPr>
        </p:nvSpPr>
        <p:spPr/>
        <p:txBody>
          <a:bodyPr/>
          <a:lstStyle/>
          <a:p>
            <a:r>
              <a:rPr lang="en-US" dirty="0"/>
              <a:t>Step 3: Visualize the data</a:t>
            </a:r>
          </a:p>
        </p:txBody>
      </p:sp>
      <p:pic>
        <p:nvPicPr>
          <p:cNvPr id="5" name="Content Placeholder 4">
            <a:extLst>
              <a:ext uri="{FF2B5EF4-FFF2-40B4-BE49-F238E27FC236}">
                <a16:creationId xmlns:a16="http://schemas.microsoft.com/office/drawing/2014/main" id="{60F85C81-2C6B-4FBD-9AD9-53F744DF950A}"/>
              </a:ext>
            </a:extLst>
          </p:cNvPr>
          <p:cNvPicPr>
            <a:picLocks noGrp="1" noChangeAspect="1"/>
          </p:cNvPicPr>
          <p:nvPr>
            <p:ph idx="1"/>
          </p:nvPr>
        </p:nvPicPr>
        <p:blipFill>
          <a:blip r:embed="rId2"/>
          <a:stretch>
            <a:fillRect/>
          </a:stretch>
        </p:blipFill>
        <p:spPr>
          <a:xfrm>
            <a:off x="1097280" y="1975217"/>
            <a:ext cx="6175010" cy="3487737"/>
          </a:xfrm>
        </p:spPr>
      </p:pic>
      <p:sp>
        <p:nvSpPr>
          <p:cNvPr id="7" name="TextBox 6">
            <a:extLst>
              <a:ext uri="{FF2B5EF4-FFF2-40B4-BE49-F238E27FC236}">
                <a16:creationId xmlns:a16="http://schemas.microsoft.com/office/drawing/2014/main" id="{2CD90095-0BB1-499B-9426-B0EC9AB827EF}"/>
              </a:ext>
            </a:extLst>
          </p:cNvPr>
          <p:cNvSpPr txBox="1"/>
          <p:nvPr/>
        </p:nvSpPr>
        <p:spPr>
          <a:xfrm>
            <a:off x="7272290" y="1942902"/>
            <a:ext cx="4221718" cy="2862322"/>
          </a:xfrm>
          <a:prstGeom prst="rect">
            <a:avLst/>
          </a:prstGeom>
          <a:noFill/>
        </p:spPr>
        <p:txBody>
          <a:bodyPr wrap="square" rtlCol="0">
            <a:spAutoFit/>
          </a:bodyPr>
          <a:lstStyle/>
          <a:p>
            <a:r>
              <a:rPr lang="en-US" dirty="0"/>
              <a:t>By using the folium, we can analyze the location of each facility in the map</a:t>
            </a:r>
          </a:p>
          <a:p>
            <a:r>
              <a:rPr lang="en-US" dirty="0"/>
              <a:t>Color reference:</a:t>
            </a:r>
          </a:p>
          <a:p>
            <a:r>
              <a:rPr lang="en-US" dirty="0"/>
              <a:t>Red: restaurant</a:t>
            </a:r>
          </a:p>
          <a:p>
            <a:r>
              <a:rPr lang="en-US" dirty="0"/>
              <a:t>Blue: apartment</a:t>
            </a:r>
          </a:p>
          <a:p>
            <a:r>
              <a:rPr lang="en-US" dirty="0"/>
              <a:t>Green: subway,</a:t>
            </a:r>
          </a:p>
          <a:p>
            <a:r>
              <a:rPr lang="en-US" dirty="0"/>
              <a:t>Cyan: bus (bus stop)</a:t>
            </a:r>
          </a:p>
          <a:p>
            <a:r>
              <a:rPr lang="en-US" dirty="0"/>
              <a:t>Purple: hospital</a:t>
            </a:r>
          </a:p>
          <a:p>
            <a:r>
              <a:rPr lang="en-US" dirty="0"/>
              <a:t>White: school</a:t>
            </a:r>
          </a:p>
          <a:p>
            <a:endParaRPr lang="en-US" dirty="0"/>
          </a:p>
        </p:txBody>
      </p:sp>
    </p:spTree>
    <p:extLst>
      <p:ext uri="{BB962C8B-B14F-4D97-AF65-F5344CB8AC3E}">
        <p14:creationId xmlns:p14="http://schemas.microsoft.com/office/powerpoint/2010/main" val="297525910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0</TotalTime>
  <Words>746</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Calibri Light</vt:lpstr>
      <vt:lpstr>Retrospect</vt:lpstr>
      <vt:lpstr>  IBM CAPSTONE FINAL PROJECT Predict the Best District for the House Investment Based on the infrastructure facility</vt:lpstr>
      <vt:lpstr>Business Problem</vt:lpstr>
      <vt:lpstr>Purpose and Constraint</vt:lpstr>
      <vt:lpstr>Data and Methodology</vt:lpstr>
      <vt:lpstr>Data and Methodology</vt:lpstr>
      <vt:lpstr>Data and Methodology</vt:lpstr>
      <vt:lpstr>Step 1: Get raw data from Wikipedia </vt:lpstr>
      <vt:lpstr>Step 2: Get the List of Facility in each District</vt:lpstr>
      <vt:lpstr>Step 3: Visualize the data</vt:lpstr>
      <vt:lpstr>Step 3: Visualize the data</vt:lpstr>
      <vt:lpstr>Step 4: Using K-means</vt:lpstr>
      <vt:lpstr>Step 4: Using K-means</vt:lpstr>
      <vt:lpstr>Step 5: Interpreting the Result</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IBM CAPSTONE PROJECT – The Battle of Neighborhoods:  Clustering Analysis of London Real Estate Market</dc:title>
  <dc:creator>Utente di Microsoft Office</dc:creator>
  <cp:lastModifiedBy>hotama christianus frederick</cp:lastModifiedBy>
  <cp:revision>12</cp:revision>
  <dcterms:created xsi:type="dcterms:W3CDTF">2018-12-16T14:33:35Z</dcterms:created>
  <dcterms:modified xsi:type="dcterms:W3CDTF">2020-05-23T08:45:06Z</dcterms:modified>
</cp:coreProperties>
</file>